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5"/>
  </p:notesMasterIdLst>
  <p:handoutMasterIdLst>
    <p:handoutMasterId r:id="rId56"/>
  </p:handoutMasterIdLst>
  <p:sldIdLst>
    <p:sldId id="327" r:id="rId5"/>
    <p:sldId id="330" r:id="rId6"/>
    <p:sldId id="331" r:id="rId7"/>
    <p:sldId id="332" r:id="rId8"/>
    <p:sldId id="298" r:id="rId9"/>
    <p:sldId id="262" r:id="rId10"/>
    <p:sldId id="263" r:id="rId11"/>
    <p:sldId id="299" r:id="rId12"/>
    <p:sldId id="302" r:id="rId13"/>
    <p:sldId id="264" r:id="rId14"/>
    <p:sldId id="333" r:id="rId15"/>
    <p:sldId id="266" r:id="rId16"/>
    <p:sldId id="265" r:id="rId17"/>
    <p:sldId id="334" r:id="rId18"/>
    <p:sldId id="335" r:id="rId19"/>
    <p:sldId id="276" r:id="rId20"/>
    <p:sldId id="303" r:id="rId21"/>
    <p:sldId id="293" r:id="rId22"/>
    <p:sldId id="277" r:id="rId23"/>
    <p:sldId id="284" r:id="rId24"/>
    <p:sldId id="269" r:id="rId25"/>
    <p:sldId id="304" r:id="rId26"/>
    <p:sldId id="305" r:id="rId27"/>
    <p:sldId id="307" r:id="rId28"/>
    <p:sldId id="306" r:id="rId29"/>
    <p:sldId id="308" r:id="rId30"/>
    <p:sldId id="270" r:id="rId31"/>
    <p:sldId id="309" r:id="rId32"/>
    <p:sldId id="310" r:id="rId33"/>
    <p:sldId id="311" r:id="rId34"/>
    <p:sldId id="312" r:id="rId35"/>
    <p:sldId id="314" r:id="rId36"/>
    <p:sldId id="313" r:id="rId37"/>
    <p:sldId id="315" r:id="rId38"/>
    <p:sldId id="316" r:id="rId39"/>
    <p:sldId id="317" r:id="rId40"/>
    <p:sldId id="294" r:id="rId41"/>
    <p:sldId id="296" r:id="rId42"/>
    <p:sldId id="318" r:id="rId43"/>
    <p:sldId id="319" r:id="rId44"/>
    <p:sldId id="321" r:id="rId45"/>
    <p:sldId id="322" r:id="rId46"/>
    <p:sldId id="323" r:id="rId47"/>
    <p:sldId id="324" r:id="rId48"/>
    <p:sldId id="288" r:id="rId49"/>
    <p:sldId id="289" r:id="rId50"/>
    <p:sldId id="320" r:id="rId51"/>
    <p:sldId id="274" r:id="rId52"/>
    <p:sldId id="275" r:id="rId53"/>
    <p:sldId id="329" r:id="rId5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79" d="100"/>
          <a:sy n="79" d="100"/>
        </p:scale>
        <p:origin x="594" y="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commentAuthors" Target="commentAuthor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4/17/2023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2202206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40522464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49</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4/17/2023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4/17/2023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4/17/2023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4/17/2023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4/17/2023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4/17/2023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4/17/2023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4/17/2023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4/17/2023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4/17/2023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Christopher Cable</a:t>
            </a:r>
          </a:p>
          <a:p>
            <a:r>
              <a:rPr lang="en-US" dirty="0">
                <a:solidFill>
                  <a:schemeClr val="bg2"/>
                </a:solidFill>
                <a:latin typeface="Abadi" panose="020B0604020104020204" pitchFamily="34" charset="0"/>
                <a:ea typeface="SF Pro" pitchFamily="2" charset="0"/>
                <a:cs typeface="SF Pro" pitchFamily="2" charset="0"/>
              </a:rPr>
              <a:t>April 12,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pPr marL="0" indent="0">
              <a:buNone/>
            </a:pPr>
            <a:r>
              <a:rPr lang="en-US" dirty="0"/>
              <a:t>The first step in processing the data was to check for null values and determine the data types of each column.  We then explore the occurrence counts of various features, such as orbit type and total successful landing outcomes.  We then create an array of unsuccessful landing outcomes, which we use to check against the </a:t>
            </a:r>
            <a:r>
              <a:rPr lang="en-US" dirty="0" err="1"/>
              <a:t>dataframe</a:t>
            </a:r>
            <a:r>
              <a:rPr lang="en-US" dirty="0"/>
              <a:t> using a “for” loop to create a list of binary values where a successful landing is equal to 1 and an unsuccessful landing is equal to 0.  This list was then appended to the </a:t>
            </a:r>
            <a:r>
              <a:rPr lang="en-US" dirty="0" err="1"/>
              <a:t>dataframe</a:t>
            </a:r>
            <a:r>
              <a:rPr lang="en-US" dirty="0"/>
              <a:t> under the column key “Class”.</a:t>
            </a: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highlight>
                  <a:srgbClr val="FFFF00"/>
                </a:highlight>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https://github.com/cbcable/Capstone-Project/blob/6afe218e19f8fc4fe62dde2ad6eb893e8d9ce435/Part%203_%20Data%20Wrangling.ipynb</a:t>
            </a: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17188994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highlight>
                  <a:srgbClr val="FFFF00"/>
                </a:highlight>
                <a:latin typeface="Abadi"/>
              </a:rPr>
              <a:t>Summarize what charts were plotted and why you used those charts</a:t>
            </a:r>
          </a:p>
          <a:p>
            <a:pPr marL="0" indent="0">
              <a:lnSpc>
                <a:spcPct val="100000"/>
              </a:lnSpc>
              <a:spcBef>
                <a:spcPts val="1400"/>
              </a:spcBef>
              <a:buNone/>
            </a:pPr>
            <a:r>
              <a:rPr lang="en-US" sz="2200" dirty="0">
                <a:solidFill>
                  <a:schemeClr val="accent3">
                    <a:lumMod val="25000"/>
                  </a:schemeClr>
                </a:solidFill>
                <a:latin typeface="Abadi"/>
              </a:rPr>
              <a:t>During the data visualization process, scatter plots and bar charts were employed to visualize relationships in the data.  Scatter plots were used to visualize the correlation between launch site and flight number, between launch site and payload mass, and between payload mass and flight number.  A bar chart was then used to display the average success rate for each orbit type, which revealed the top four orbit types with the most successful launches.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https://github.com/cbcable/Capstone-Project/blob/54c53aaf0a8ef75fd405b022b9597b5783af3564/Part%205_%20EDA%20with%20Pandas%20and%20Matplotlib.ipynb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lnSpc>
                <a:spcPct val="100000"/>
              </a:lnSpc>
              <a:spcBef>
                <a:spcPts val="1400"/>
              </a:spcBef>
              <a:buNone/>
            </a:pPr>
            <a:r>
              <a:rPr lang="en-US" sz="2000" dirty="0">
                <a:solidFill>
                  <a:schemeClr val="accent3">
                    <a:lumMod val="25000"/>
                  </a:schemeClr>
                </a:solidFill>
                <a:latin typeface="Abadi"/>
              </a:rPr>
              <a:t>SQL queries were used to explore the data.  These queries were as follows:</a:t>
            </a:r>
          </a:p>
          <a:p>
            <a:pPr>
              <a:lnSpc>
                <a:spcPct val="100000"/>
              </a:lnSpc>
              <a:spcBef>
                <a:spcPts val="1400"/>
              </a:spcBef>
            </a:pPr>
            <a:r>
              <a:rPr lang="en-US" sz="2000" dirty="0">
                <a:solidFill>
                  <a:schemeClr val="accent3">
                    <a:lumMod val="25000"/>
                  </a:schemeClr>
                </a:solidFill>
                <a:latin typeface="Abadi" panose="020B0604020104020204" pitchFamily="34" charset="0"/>
              </a:rPr>
              <a:t>Select distinct(LAUNCH_SITE) from CAPSTONE.SPACEX;</a:t>
            </a:r>
          </a:p>
          <a:p>
            <a:pPr>
              <a:lnSpc>
                <a:spcPct val="100000"/>
              </a:lnSpc>
              <a:spcBef>
                <a:spcPts val="1400"/>
              </a:spcBef>
            </a:pPr>
            <a:r>
              <a:rPr lang="en-US" sz="2000" dirty="0">
                <a:solidFill>
                  <a:schemeClr val="accent3">
                    <a:lumMod val="25000"/>
                  </a:schemeClr>
                </a:solidFill>
                <a:latin typeface="Abadi" panose="020B0604020104020204" pitchFamily="34" charset="0"/>
              </a:rPr>
              <a:t>Select * from CAPSTONE.SPACEX where LAUNCH_SITE like ‘%CCA%’ limit 5;</a:t>
            </a:r>
          </a:p>
          <a:p>
            <a:pPr>
              <a:lnSpc>
                <a:spcPct val="100000"/>
              </a:lnSpc>
              <a:spcBef>
                <a:spcPts val="1400"/>
              </a:spcBef>
            </a:pPr>
            <a:r>
              <a:rPr lang="en-US" sz="2000" dirty="0">
                <a:solidFill>
                  <a:schemeClr val="accent3">
                    <a:lumMod val="25000"/>
                  </a:schemeClr>
                </a:solidFill>
                <a:latin typeface="Abadi" panose="020B0604020104020204" pitchFamily="34" charset="0"/>
              </a:rPr>
              <a:t>Select sum(PAYLOAD_MASS__KG_) as TOTAL_PAYLOAD_MAS_KG from CAPSTONE.SPACEX where CAPSTONE.SPACEX.CUSTOMER like ‘%NASA (CRS)%’;</a:t>
            </a:r>
          </a:p>
          <a:p>
            <a:pPr>
              <a:lnSpc>
                <a:spcPct val="100000"/>
              </a:lnSpc>
              <a:spcBef>
                <a:spcPts val="1400"/>
              </a:spcBef>
            </a:pPr>
            <a:r>
              <a:rPr lang="en-US" sz="2000" dirty="0">
                <a:solidFill>
                  <a:schemeClr val="accent3">
                    <a:lumMod val="25000"/>
                  </a:schemeClr>
                </a:solidFill>
                <a:latin typeface="Abadi" panose="020B0604020104020204" pitchFamily="34" charset="0"/>
              </a:rPr>
              <a:t>Select avg(PAYLOAD_MASS__KG_) as AVERAGE_MASS from CAPSTONE.SPACEX where CAPSTONE.SPACEX.BOOSTER_VERSION like ‘%F9 v1.1%’;</a:t>
            </a:r>
          </a:p>
          <a:p>
            <a:pPr>
              <a:lnSpc>
                <a:spcPct val="100000"/>
              </a:lnSpc>
              <a:spcBef>
                <a:spcPts val="1400"/>
              </a:spcBef>
            </a:pPr>
            <a:r>
              <a:rPr lang="en-US" sz="2000" dirty="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164566"/>
            <a:ext cx="9745589" cy="4993347"/>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panose="020B0604020104020204" pitchFamily="34" charset="0"/>
              </a:rPr>
              <a:t>Select BOOSTER_VERSION, PAYLOAD_MASS__KG_, “</a:t>
            </a:r>
            <a:r>
              <a:rPr lang="en-US" sz="2000" dirty="0" err="1">
                <a:solidFill>
                  <a:schemeClr val="accent3">
                    <a:lumMod val="25000"/>
                  </a:schemeClr>
                </a:solidFill>
                <a:latin typeface="Abadi" panose="020B0604020104020204" pitchFamily="34" charset="0"/>
              </a:rPr>
              <a:t>Landing_Outcome</a:t>
            </a:r>
            <a:r>
              <a:rPr lang="en-US" sz="2000" dirty="0">
                <a:solidFill>
                  <a:schemeClr val="accent3">
                    <a:lumMod val="25000"/>
                  </a:schemeClr>
                </a:solidFill>
                <a:latin typeface="Abadi" panose="020B0604020104020204" pitchFamily="34" charset="0"/>
              </a:rPr>
              <a:t>” from CAPSTONE.SPACEX where “</a:t>
            </a:r>
            <a:r>
              <a:rPr lang="en-US" sz="2000" dirty="0" err="1">
                <a:solidFill>
                  <a:schemeClr val="accent3">
                    <a:lumMod val="25000"/>
                  </a:schemeClr>
                </a:solidFill>
                <a:latin typeface="Abadi" panose="020B0604020104020204" pitchFamily="34" charset="0"/>
              </a:rPr>
              <a:t>Landing_Outcome</a:t>
            </a:r>
            <a:r>
              <a:rPr lang="en-US" sz="2000" dirty="0">
                <a:solidFill>
                  <a:schemeClr val="accent3">
                    <a:lumMod val="25000"/>
                  </a:schemeClr>
                </a:solidFill>
                <a:latin typeface="Abadi" panose="020B0604020104020204" pitchFamily="34" charset="0"/>
              </a:rPr>
              <a:t>” like ‘%Success (drone ship)%’ and PAYLOAD_MASS__KG_ between 4000 and 6000;</a:t>
            </a:r>
          </a:p>
          <a:p>
            <a:pPr>
              <a:lnSpc>
                <a:spcPct val="100000"/>
              </a:lnSpc>
              <a:spcBef>
                <a:spcPts val="1400"/>
              </a:spcBef>
            </a:pPr>
            <a:r>
              <a:rPr lang="en-US" sz="2000" dirty="0">
                <a:solidFill>
                  <a:schemeClr val="accent3">
                    <a:lumMod val="25000"/>
                  </a:schemeClr>
                </a:solidFill>
                <a:latin typeface="Abadi" panose="020B0604020104020204" pitchFamily="34" charset="0"/>
              </a:rPr>
              <a:t>Select count(MISSION_OUTCOME) as TOTAL_MISSIONS from CAPSTONE.SPACEX;</a:t>
            </a:r>
          </a:p>
          <a:p>
            <a:pPr>
              <a:lnSpc>
                <a:spcPct val="100000"/>
              </a:lnSpc>
              <a:spcBef>
                <a:spcPts val="1400"/>
              </a:spcBef>
            </a:pPr>
            <a:r>
              <a:rPr lang="en-US" sz="2000" dirty="0">
                <a:solidFill>
                  <a:schemeClr val="accent3">
                    <a:lumMod val="25000"/>
                  </a:schemeClr>
                </a:solidFill>
                <a:latin typeface="Abadi" panose="020B0604020104020204" pitchFamily="34" charset="0"/>
              </a:rPr>
              <a:t>Select BOOSTER_VERSION from CAPSTONE.SPACEX where PAYLOAD_MASS__KG_ = (select max(PAYLOAD_MASS__KG_) from CAPSTONE.SPACEX);</a:t>
            </a:r>
          </a:p>
          <a:p>
            <a:pPr>
              <a:lnSpc>
                <a:spcPct val="100000"/>
              </a:lnSpc>
              <a:spcBef>
                <a:spcPts val="1400"/>
              </a:spcBef>
            </a:pPr>
            <a:r>
              <a:rPr lang="en-US" sz="2000" dirty="0">
                <a:solidFill>
                  <a:schemeClr val="accent3">
                    <a:lumMod val="25000"/>
                  </a:schemeClr>
                </a:solidFill>
                <a:latin typeface="Abadi" panose="020B0604020104020204" pitchFamily="34" charset="0"/>
              </a:rPr>
              <a:t>Select BOOSTER_VERSION, LAUNCH_SITE, “</a:t>
            </a:r>
            <a:r>
              <a:rPr lang="en-US" sz="2000" dirty="0" err="1">
                <a:solidFill>
                  <a:schemeClr val="accent3">
                    <a:lumMod val="25000"/>
                  </a:schemeClr>
                </a:solidFill>
                <a:latin typeface="Abadi" panose="020B0604020104020204" pitchFamily="34" charset="0"/>
              </a:rPr>
              <a:t>Landing_Outcome</a:t>
            </a:r>
            <a:r>
              <a:rPr lang="en-US" sz="2000" dirty="0">
                <a:solidFill>
                  <a:schemeClr val="accent3">
                    <a:lumMod val="25000"/>
                  </a:schemeClr>
                </a:solidFill>
                <a:latin typeface="Abadi" panose="020B0604020104020204" pitchFamily="34" charset="0"/>
              </a:rPr>
              <a:t>”, DATE from CAPSTONE.SPACEX where “</a:t>
            </a:r>
            <a:r>
              <a:rPr lang="en-US" sz="2000" dirty="0" err="1">
                <a:solidFill>
                  <a:schemeClr val="accent3">
                    <a:lumMod val="25000"/>
                  </a:schemeClr>
                </a:solidFill>
                <a:latin typeface="Abadi" panose="020B0604020104020204" pitchFamily="34" charset="0"/>
              </a:rPr>
              <a:t>Landing_Outcome</a:t>
            </a:r>
            <a:r>
              <a:rPr lang="en-US" sz="2000" dirty="0">
                <a:solidFill>
                  <a:schemeClr val="accent3">
                    <a:lumMod val="25000"/>
                  </a:schemeClr>
                </a:solidFill>
                <a:latin typeface="Abadi" panose="020B0604020104020204" pitchFamily="34" charset="0"/>
              </a:rPr>
              <a:t>” like ‘%Failure (drone ship)%’ and DATE like ‘%2015%’;</a:t>
            </a:r>
          </a:p>
          <a:p>
            <a:pPr>
              <a:lnSpc>
                <a:spcPct val="100000"/>
              </a:lnSpc>
              <a:spcBef>
                <a:spcPts val="1400"/>
              </a:spcBef>
            </a:pPr>
            <a:r>
              <a:rPr lang="en-US" sz="2000" dirty="0">
                <a:solidFill>
                  <a:schemeClr val="accent3">
                    <a:lumMod val="25000"/>
                  </a:schemeClr>
                </a:solidFill>
                <a:latin typeface="Abadi" panose="020B0604020104020204" pitchFamily="34" charset="0"/>
              </a:rPr>
              <a:t>Select distinct(“</a:t>
            </a:r>
            <a:r>
              <a:rPr lang="en-US" sz="2000" dirty="0" err="1">
                <a:solidFill>
                  <a:schemeClr val="accent3">
                    <a:lumMod val="25000"/>
                  </a:schemeClr>
                </a:solidFill>
                <a:latin typeface="Abadi" panose="020B0604020104020204" pitchFamily="34" charset="0"/>
              </a:rPr>
              <a:t>Landing_Outcome</a:t>
            </a:r>
            <a:r>
              <a:rPr lang="en-US" sz="2000" dirty="0">
                <a:solidFill>
                  <a:schemeClr val="accent3">
                    <a:lumMod val="25000"/>
                  </a:schemeClr>
                </a:solidFill>
                <a:latin typeface="Abadi" panose="020B0604020104020204" pitchFamily="34" charset="0"/>
              </a:rPr>
              <a:t>”) as OUTCOMES, count(“</a:t>
            </a:r>
            <a:r>
              <a:rPr lang="en-US" sz="2000" dirty="0" err="1">
                <a:solidFill>
                  <a:schemeClr val="accent3">
                    <a:lumMod val="25000"/>
                  </a:schemeClr>
                </a:solidFill>
                <a:latin typeface="Abadi" panose="020B0604020104020204" pitchFamily="34" charset="0"/>
              </a:rPr>
              <a:t>Landing_Outcome</a:t>
            </a:r>
            <a:r>
              <a:rPr lang="en-US" sz="2000" dirty="0">
                <a:solidFill>
                  <a:schemeClr val="accent3">
                    <a:lumMod val="25000"/>
                  </a:schemeClr>
                </a:solidFill>
                <a:latin typeface="Abadi" panose="020B0604020104020204" pitchFamily="34" charset="0"/>
              </a:rPr>
              <a:t>”) as NUM_OCCURENCES from CAPSTONE.SPACEX where DATE between ‘2010-06-04’ and ‘2017-03-20’;</a:t>
            </a:r>
          </a:p>
          <a:p>
            <a:pPr marL="0" indent="0">
              <a:buNone/>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900746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164566"/>
            <a:ext cx="9745589" cy="4993347"/>
          </a:xfrm>
          <a:prstGeom prst="rect">
            <a:avLst/>
          </a:prstGeom>
        </p:spPr>
        <p:txBody>
          <a:bodyPr lIns="91440" tIns="45720" rIns="91440" bIns="45720" anchor="t"/>
          <a:lstStyle/>
          <a:p>
            <a:pPr marL="0" indent="0">
              <a:buNone/>
            </a:pPr>
            <a:r>
              <a:rPr lang="en-US" dirty="0"/>
              <a:t>GitHub Link</a:t>
            </a:r>
          </a:p>
          <a:p>
            <a:pPr marL="0" indent="0">
              <a:buNone/>
            </a:pPr>
            <a:r>
              <a:rPr lang="en-US" dirty="0"/>
              <a:t>https://github.com/cbcable/Capstone-Project/blob/54c53aaf0a8ef75fd405b022b9597b5783af3564/Part%204_%20Exploratory%20Analysis%20Using%20SQL%20(1).ipynb</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2502796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Using Folium, maps were generated to display the launch sites.  Map markers were added to each launch site to show the successful and failed launches for each locations, which were then grouped into marker clusters.  Next, the distance from one launch site to the nearest coast, town, highway, and rail line was calculated and displayed using a line.  This created a simple-to-use interactive map that visualized the success rate of each launch site, its geographic location, and the relative distance from major landmarks. This allowed for a better understanding of the possible relationship between a launch site’s geographic location and proximity to various transportation resources, and its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https://github.com/cbcable/Capstone-Project/blob/54c53aaf0a8ef75fd405b022b9597b5783af3564/Part%206_%20Interactive%20Visual%20Analytics%20with%20Folium.ipynb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544128"/>
            <a:ext cx="10592999" cy="432486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As shown in the scatterplot below, the success rate of each launch site increases as the flight number increases, indicating a strong correlation that can be used in modeling.  This can be attributed to the refining of the landing technology over time with each successive attempt.  That said, KSC LC-39A has the highest success rate for all launches at that location.</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23D26DC0-A4AC-40B8-9CE1-D0F45D527BE5}"/>
              </a:ext>
            </a:extLst>
          </p:cNvPr>
          <p:cNvPicPr>
            <a:picLocks noChangeAspect="1"/>
          </p:cNvPicPr>
          <p:nvPr/>
        </p:nvPicPr>
        <p:blipFill>
          <a:blip r:embed="rId3"/>
          <a:stretch>
            <a:fillRect/>
          </a:stretch>
        </p:blipFill>
        <p:spPr>
          <a:xfrm>
            <a:off x="0" y="3599010"/>
            <a:ext cx="12192000" cy="242656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25323"/>
            <a:ext cx="10515600" cy="381158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As seen in the graph, VAFB SLC-4E has not been used for any payloads greater than 10,000kg.  CCAFS SLC</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5BA75E17-E22C-98E0-8733-12729C6185B7}"/>
              </a:ext>
            </a:extLst>
          </p:cNvPr>
          <p:cNvPicPr>
            <a:picLocks noChangeAspect="1"/>
          </p:cNvPicPr>
          <p:nvPr/>
        </p:nvPicPr>
        <p:blipFill>
          <a:blip r:embed="rId3"/>
          <a:stretch>
            <a:fillRect/>
          </a:stretch>
        </p:blipFill>
        <p:spPr>
          <a:xfrm>
            <a:off x="0" y="3680136"/>
            <a:ext cx="12192000" cy="2345437"/>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sz="half" idx="1"/>
          </p:nvPr>
        </p:nvSpPr>
        <p:spPr>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As seen, launches to different orbits have different success rates.  The orbits with the highest rates of success are ES-L1, GEO, HEO, and SSO with nearly 100% average success rate.  By contrast, the least successful orbit to launch to has been GTO, with an average success rate of about 50%.</a:t>
            </a:r>
          </a:p>
        </p:txBody>
      </p:sp>
      <p:pic>
        <p:nvPicPr>
          <p:cNvPr id="8" name="Content Placeholder 7">
            <a:extLst>
              <a:ext uri="{FF2B5EF4-FFF2-40B4-BE49-F238E27FC236}">
                <a16:creationId xmlns:a16="http://schemas.microsoft.com/office/drawing/2014/main" id="{89471CDD-0116-E1A7-A3DA-B55645043F2E}"/>
              </a:ext>
            </a:extLst>
          </p:cNvPr>
          <p:cNvPicPr>
            <a:picLocks noGrp="1" noChangeAspect="1"/>
          </p:cNvPicPr>
          <p:nvPr>
            <p:ph sz="half" idx="2"/>
          </p:nvPr>
        </p:nvPicPr>
        <p:blipFill>
          <a:blip r:embed="rId3"/>
          <a:stretch>
            <a:fillRect/>
          </a:stretch>
        </p:blipFill>
        <p:spPr>
          <a:xfrm>
            <a:off x="6172200" y="2117698"/>
            <a:ext cx="5181600" cy="3767191"/>
          </a:xfr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650258"/>
            <a:ext cx="10515599" cy="381158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As seen in the scatterplot below, orbits such as GEO, SO, VLEO, and MEO were not used for early launches.  Rather, the predominant orbits of early launches were GTO and ISS.  The data shows a mix of successful and failed launches for each orbit type, even in later flight numbers, which does not indicate any strong correlation emerging in this comparison.</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7061ACA2-5B0D-B7CB-E9AF-07233B7529AA}"/>
              </a:ext>
            </a:extLst>
          </p:cNvPr>
          <p:cNvPicPr>
            <a:picLocks noChangeAspect="1"/>
          </p:cNvPicPr>
          <p:nvPr/>
        </p:nvPicPr>
        <p:blipFill>
          <a:blip r:embed="rId3"/>
          <a:stretch>
            <a:fillRect/>
          </a:stretch>
        </p:blipFill>
        <p:spPr>
          <a:xfrm>
            <a:off x="0" y="3589553"/>
            <a:ext cx="12192000" cy="243733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50842"/>
            <a:ext cx="10515600" cy="381158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Here we see that the success rate with heavy payloads is greater for Polar, LEO, and ISS orbits.  However, with a GTO orbit the data is a mix of positive and negative outcomes, showing that payload mass is not universally correlated with orbit type.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8D5526B0-6F0E-9AB3-A6F8-69C012C7E234}"/>
              </a:ext>
            </a:extLst>
          </p:cNvPr>
          <p:cNvPicPr>
            <a:picLocks noChangeAspect="1"/>
          </p:cNvPicPr>
          <p:nvPr/>
        </p:nvPicPr>
        <p:blipFill>
          <a:blip r:embed="rId3"/>
          <a:stretch>
            <a:fillRect/>
          </a:stretch>
        </p:blipFill>
        <p:spPr>
          <a:xfrm>
            <a:off x="0" y="3675179"/>
            <a:ext cx="12192000" cy="235039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sz="half" idx="1"/>
          </p:nvPr>
        </p:nvSpPr>
        <p:spPr>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Here we see that the calculated average yearly success rate increases over time.  We noticed this trend in earlier analyses, now we can plot it directly.  Therefore, the launch year and the average success rate have a clear positive correlation.</a:t>
            </a:r>
          </a:p>
        </p:txBody>
      </p:sp>
      <p:pic>
        <p:nvPicPr>
          <p:cNvPr id="8" name="Content Placeholder 7">
            <a:extLst>
              <a:ext uri="{FF2B5EF4-FFF2-40B4-BE49-F238E27FC236}">
                <a16:creationId xmlns:a16="http://schemas.microsoft.com/office/drawing/2014/main" id="{B0E9CB6E-E1F8-9500-20AB-453EBDEE0330}"/>
              </a:ext>
            </a:extLst>
          </p:cNvPr>
          <p:cNvPicPr>
            <a:picLocks noGrp="1" noChangeAspect="1"/>
          </p:cNvPicPr>
          <p:nvPr>
            <p:ph sz="half" idx="2"/>
          </p:nvPr>
        </p:nvPicPr>
        <p:blipFill>
          <a:blip r:embed="rId3"/>
          <a:stretch>
            <a:fillRect/>
          </a:stretch>
        </p:blipFill>
        <p:spPr>
          <a:xfrm>
            <a:off x="6172200" y="2048985"/>
            <a:ext cx="5181600" cy="3904618"/>
          </a:xfr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06583"/>
            <a:ext cx="9993784" cy="467038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Using the following SQL query, we were able to find the names of all launch sites: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select distinct(LAUNCH_SITE) from CAPSTONE.SPACEX;</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returns the following list of distinct launch site names: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303FD95D-B195-D477-FA1B-9CABFEC0D0C1}"/>
              </a:ext>
            </a:extLst>
          </p:cNvPr>
          <p:cNvPicPr>
            <a:picLocks noChangeAspect="1"/>
          </p:cNvPicPr>
          <p:nvPr/>
        </p:nvPicPr>
        <p:blipFill>
          <a:blip r:embed="rId3"/>
          <a:stretch>
            <a:fillRect/>
          </a:stretch>
        </p:blipFill>
        <p:spPr>
          <a:xfrm>
            <a:off x="4602878" y="3336791"/>
            <a:ext cx="2079852" cy="2688782"/>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24000"/>
            <a:ext cx="10515601" cy="4652963"/>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Using the above launch site names, we are able to query the database to filter for records where the launch site name includes ‘CCA’ (which will return values for CCAFS LC and SLC).</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4FC5F35D-3BBB-1009-C3FF-2CFABD3D9373}"/>
              </a:ext>
            </a:extLst>
          </p:cNvPr>
          <p:cNvPicPr>
            <a:picLocks noChangeAspect="1"/>
          </p:cNvPicPr>
          <p:nvPr/>
        </p:nvPicPr>
        <p:blipFill>
          <a:blip r:embed="rId3"/>
          <a:stretch>
            <a:fillRect/>
          </a:stretch>
        </p:blipFill>
        <p:spPr>
          <a:xfrm>
            <a:off x="1145177" y="2827439"/>
            <a:ext cx="9901646" cy="319813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10789"/>
            <a:ext cx="10515601" cy="4766174"/>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 order to find the total payload mass carried by NASA, for example, we can use the following query:</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returns the following calculated value, which represent the total cumulative payload mass (in kg) launched by NASA:</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C8F4DD54-65A6-8ED0-C737-3FE9FD09112C}"/>
              </a:ext>
            </a:extLst>
          </p:cNvPr>
          <p:cNvPicPr>
            <a:picLocks noChangeAspect="1"/>
          </p:cNvPicPr>
          <p:nvPr/>
        </p:nvPicPr>
        <p:blipFill>
          <a:blip r:embed="rId3"/>
          <a:stretch>
            <a:fillRect/>
          </a:stretch>
        </p:blipFill>
        <p:spPr>
          <a:xfrm>
            <a:off x="3095897" y="2072694"/>
            <a:ext cx="6000206" cy="614968"/>
          </a:xfrm>
          <a:prstGeom prst="rect">
            <a:avLst/>
          </a:prstGeom>
        </p:spPr>
      </p:pic>
      <p:pic>
        <p:nvPicPr>
          <p:cNvPr id="8" name="Picture 7">
            <a:extLst>
              <a:ext uri="{FF2B5EF4-FFF2-40B4-BE49-F238E27FC236}">
                <a16:creationId xmlns:a16="http://schemas.microsoft.com/office/drawing/2014/main" id="{92942F06-57C4-54EE-5C1D-91DD841EFFEB}"/>
              </a:ext>
            </a:extLst>
          </p:cNvPr>
          <p:cNvPicPr>
            <a:picLocks noChangeAspect="1"/>
          </p:cNvPicPr>
          <p:nvPr/>
        </p:nvPicPr>
        <p:blipFill>
          <a:blip r:embed="rId4"/>
          <a:stretch>
            <a:fillRect/>
          </a:stretch>
        </p:blipFill>
        <p:spPr>
          <a:xfrm>
            <a:off x="4733789" y="3896031"/>
            <a:ext cx="2598829" cy="935866"/>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83744"/>
            <a:ext cx="10515600" cy="454183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 order to predict whether SpaceX would successfully land the first stage of their next launch, data was collected from </a:t>
            </a:r>
            <a:r>
              <a:rPr lang="en-US" sz="2200" dirty="0">
                <a:solidFill>
                  <a:schemeClr val="accent3">
                    <a:lumMod val="25000"/>
                  </a:schemeClr>
                </a:solidFill>
                <a:highlight>
                  <a:srgbClr val="FFFF00"/>
                </a:highlight>
                <a:latin typeface="Abadi" panose="020B0604020104020204" pitchFamily="34" charset="0"/>
              </a:rPr>
              <a:t>&lt;lab ½ </a:t>
            </a:r>
            <a:r>
              <a:rPr lang="en-US" sz="2200" dirty="0" err="1">
                <a:solidFill>
                  <a:schemeClr val="accent3">
                    <a:lumMod val="25000"/>
                  </a:schemeClr>
                </a:solidFill>
                <a:highlight>
                  <a:srgbClr val="FFFF00"/>
                </a:highlight>
                <a:latin typeface="Abadi" panose="020B0604020104020204" pitchFamily="34" charset="0"/>
              </a:rPr>
              <a:t>souces</a:t>
            </a:r>
            <a:r>
              <a:rPr lang="en-US" sz="2200" dirty="0">
                <a:solidFill>
                  <a:schemeClr val="accent3">
                    <a:lumMod val="25000"/>
                  </a:schemeClr>
                </a:solidFill>
                <a:highlight>
                  <a:srgbClr val="FFFF00"/>
                </a:highlight>
                <a:latin typeface="Abadi" panose="020B0604020104020204" pitchFamily="34" charset="0"/>
              </a:rPr>
              <a:t>&gt; </a:t>
            </a:r>
            <a:r>
              <a:rPr lang="en-US" sz="2200" dirty="0">
                <a:solidFill>
                  <a:schemeClr val="accent3">
                    <a:lumMod val="25000"/>
                  </a:schemeClr>
                </a:solidFill>
                <a:latin typeface="Abadi" panose="020B0604020104020204" pitchFamily="34" charset="0"/>
              </a:rPr>
              <a:t>and </a:t>
            </a:r>
            <a:r>
              <a:rPr lang="en-US" sz="2200" dirty="0">
                <a:solidFill>
                  <a:schemeClr val="accent3">
                    <a:lumMod val="25000"/>
                  </a:schemeClr>
                </a:solidFill>
                <a:highlight>
                  <a:srgbClr val="FFFF00"/>
                </a:highlight>
                <a:latin typeface="Abadi" panose="020B0604020104020204" pitchFamily="34" charset="0"/>
              </a:rPr>
              <a:t>Wikipedia</a:t>
            </a:r>
            <a:r>
              <a:rPr lang="en-US" sz="2200" dirty="0">
                <a:solidFill>
                  <a:schemeClr val="accent3">
                    <a:lumMod val="25000"/>
                  </a:schemeClr>
                </a:solidFill>
                <a:latin typeface="Abadi" panose="020B0604020104020204" pitchFamily="34" charset="0"/>
              </a:rPr>
              <a:t> about SpaceX’s previous launches.  Exploratory data analysis was performed using various data visualization techniques to identity related variables that had a strong correlation with the success or failure of the first stage landing.  Using these insights, target features were identified and used to compile a cleaned dataset.  This dataset was then used to train and test various machine learning models in order to establish which model was the most accurate at predicting the success of SpaceX’s landing attempts.  It was determined that a decision tree classifier was most appropriate for this task.</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63040"/>
            <a:ext cx="10515600" cy="4713923"/>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To calculate the average payload mass carried by the Falcon 9 v1.1, we use the following SQL query:</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filters the database for records where the booster version includes the label F9 v1.1, and averages the payload mass of those records to return the following value: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ECA327A5-2E4A-2F48-31A3-A662FAA33C59}"/>
              </a:ext>
            </a:extLst>
          </p:cNvPr>
          <p:cNvPicPr>
            <a:picLocks noChangeAspect="1"/>
          </p:cNvPicPr>
          <p:nvPr/>
        </p:nvPicPr>
        <p:blipFill>
          <a:blip r:embed="rId3"/>
          <a:stretch>
            <a:fillRect/>
          </a:stretch>
        </p:blipFill>
        <p:spPr>
          <a:xfrm>
            <a:off x="2995662" y="2181905"/>
            <a:ext cx="6064296" cy="714917"/>
          </a:xfrm>
          <a:prstGeom prst="rect">
            <a:avLst/>
          </a:prstGeom>
        </p:spPr>
      </p:pic>
      <p:pic>
        <p:nvPicPr>
          <p:cNvPr id="8" name="Picture 7">
            <a:extLst>
              <a:ext uri="{FF2B5EF4-FFF2-40B4-BE49-F238E27FC236}">
                <a16:creationId xmlns:a16="http://schemas.microsoft.com/office/drawing/2014/main" id="{E4D291D5-9CAF-0DBA-9AAA-6CC9947F98C6}"/>
              </a:ext>
            </a:extLst>
          </p:cNvPr>
          <p:cNvPicPr>
            <a:picLocks noChangeAspect="1"/>
          </p:cNvPicPr>
          <p:nvPr/>
        </p:nvPicPr>
        <p:blipFill>
          <a:blip r:embed="rId4"/>
          <a:stretch>
            <a:fillRect/>
          </a:stretch>
        </p:blipFill>
        <p:spPr>
          <a:xfrm>
            <a:off x="5044423" y="3847824"/>
            <a:ext cx="2103154" cy="1185729"/>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45623"/>
            <a:ext cx="10515600" cy="4731340"/>
          </a:xfrm>
          <a:prstGeom prst="rect">
            <a:avLst/>
          </a:prstGeom>
        </p:spPr>
        <p:txBody>
          <a:bodyPr lIns="91440" tIns="45720" rIns="91440" bIns="45720" anchor="t">
            <a:normAutofit/>
          </a:bodyPr>
          <a:lstStyle/>
          <a:p>
            <a:pPr marL="0" indent="0">
              <a:lnSpc>
                <a:spcPct val="100000"/>
              </a:lnSpc>
              <a:spcBef>
                <a:spcPts val="1400"/>
              </a:spcBef>
              <a:buNone/>
            </a:pPr>
            <a:r>
              <a:rPr lang="en-US" dirty="0">
                <a:solidFill>
                  <a:schemeClr val="accent3">
                    <a:lumMod val="25000"/>
                  </a:schemeClr>
                </a:solidFill>
              </a:rPr>
              <a:t>Next, we want to find the first occurrence of a successful ground landing.  We use the following query to filter the data records for entries where the landing outcome is ‘Success (ground pad)’, then use a “min” function on the date column to find the first instance:</a:t>
            </a:r>
          </a:p>
          <a:p>
            <a:pPr marL="0" indent="0">
              <a:lnSpc>
                <a:spcPct val="100000"/>
              </a:lnSpc>
              <a:spcBef>
                <a:spcPts val="1400"/>
              </a:spcBef>
              <a:buNone/>
            </a:pPr>
            <a:endParaRPr lang="en-US" dirty="0">
              <a:solidFill>
                <a:schemeClr val="accent3">
                  <a:lumMod val="25000"/>
                </a:schemeClr>
              </a:solidFill>
            </a:endParaRPr>
          </a:p>
          <a:p>
            <a:pPr marL="0" indent="0">
              <a:lnSpc>
                <a:spcPct val="100000"/>
              </a:lnSpc>
              <a:spcBef>
                <a:spcPts val="1400"/>
              </a:spcBef>
              <a:buNone/>
            </a:pPr>
            <a:r>
              <a:rPr lang="en-US" dirty="0">
                <a:solidFill>
                  <a:schemeClr val="accent3">
                    <a:lumMod val="25000"/>
                  </a:schemeClr>
                </a:solidFill>
              </a:rPr>
              <a:t>This returns the following date:</a:t>
            </a:r>
          </a:p>
          <a:p>
            <a:pPr marL="0" indent="0">
              <a:lnSpc>
                <a:spcPct val="100000"/>
              </a:lnSpc>
              <a:spcBef>
                <a:spcPts val="1400"/>
              </a:spcBef>
              <a:buNone/>
            </a:pP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3693CD9D-E234-32AA-8B61-C7DAB32E93BB}"/>
              </a:ext>
            </a:extLst>
          </p:cNvPr>
          <p:cNvPicPr>
            <a:picLocks noChangeAspect="1"/>
          </p:cNvPicPr>
          <p:nvPr/>
        </p:nvPicPr>
        <p:blipFill>
          <a:blip r:embed="rId3"/>
          <a:stretch>
            <a:fillRect/>
          </a:stretch>
        </p:blipFill>
        <p:spPr>
          <a:xfrm>
            <a:off x="1229387" y="3227904"/>
            <a:ext cx="9596846" cy="497548"/>
          </a:xfrm>
          <a:prstGeom prst="rect">
            <a:avLst/>
          </a:prstGeom>
        </p:spPr>
      </p:pic>
      <p:pic>
        <p:nvPicPr>
          <p:cNvPr id="8" name="Picture 7">
            <a:extLst>
              <a:ext uri="{FF2B5EF4-FFF2-40B4-BE49-F238E27FC236}">
                <a16:creationId xmlns:a16="http://schemas.microsoft.com/office/drawing/2014/main" id="{AE226D9C-38BF-6773-9D68-822028501506}"/>
              </a:ext>
            </a:extLst>
          </p:cNvPr>
          <p:cNvPicPr>
            <a:picLocks noChangeAspect="1"/>
          </p:cNvPicPr>
          <p:nvPr/>
        </p:nvPicPr>
        <p:blipFill>
          <a:blip r:embed="rId4"/>
          <a:stretch>
            <a:fillRect/>
          </a:stretch>
        </p:blipFill>
        <p:spPr>
          <a:xfrm>
            <a:off x="4724037" y="4511827"/>
            <a:ext cx="2607545" cy="993729"/>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36914"/>
            <a:ext cx="10515601" cy="4740049"/>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Now we want to find the names of the booster versions that have successfully launched payloads between 4000 and 6000 kilograms.  We use the following query to filter the data for results matching our criteria:</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returns the following list of booster versions: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B818B59E-E9AA-80AC-7451-F4F577AD60E3}"/>
              </a:ext>
            </a:extLst>
          </p:cNvPr>
          <p:cNvPicPr>
            <a:picLocks noChangeAspect="1"/>
          </p:cNvPicPr>
          <p:nvPr/>
        </p:nvPicPr>
        <p:blipFill>
          <a:blip r:embed="rId3"/>
          <a:stretch>
            <a:fillRect/>
          </a:stretch>
        </p:blipFill>
        <p:spPr>
          <a:xfrm>
            <a:off x="1670424" y="2674979"/>
            <a:ext cx="8714772" cy="1077940"/>
          </a:xfrm>
          <a:prstGeom prst="rect">
            <a:avLst/>
          </a:prstGeom>
        </p:spPr>
      </p:pic>
      <p:pic>
        <p:nvPicPr>
          <p:cNvPr id="7" name="Picture 6">
            <a:extLst>
              <a:ext uri="{FF2B5EF4-FFF2-40B4-BE49-F238E27FC236}">
                <a16:creationId xmlns:a16="http://schemas.microsoft.com/office/drawing/2014/main" id="{3E6FE930-29C4-4F6B-DCD3-6D689F93BECA}"/>
              </a:ext>
            </a:extLst>
          </p:cNvPr>
          <p:cNvPicPr>
            <a:picLocks noChangeAspect="1"/>
          </p:cNvPicPr>
          <p:nvPr/>
        </p:nvPicPr>
        <p:blipFill>
          <a:blip r:embed="rId4"/>
          <a:stretch>
            <a:fillRect/>
          </a:stretch>
        </p:blipFill>
        <p:spPr>
          <a:xfrm>
            <a:off x="3668891" y="4214620"/>
            <a:ext cx="4854218" cy="1962343"/>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92370"/>
            <a:ext cx="10530113" cy="45332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The industry of commercial space launches is a highly competitive emerging field.  While the typical cost of a commercial space launch can be upwards of $165 million, SpaceX (a leading competitor in this field) offers space launches using its Falcon 9 rocket at a price as low as $65 million.  These cost savings come from SpaceX’s ability to land and reuse the first stage of their Falcon 9 rockets.  Therefore, in order to determine the appropriate contract bid when competing against SpaceX for a commercial launch, we must first predict if SpaceX will land and reuse their launch vehicle.  We will accomplish this by creating a predictive model trained on publicly available data from SpaceX’s previous missions.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both the SpaceX API and </a:t>
            </a:r>
            <a:r>
              <a:rPr lang="en-US" sz="7600" dirty="0" err="1">
                <a:solidFill>
                  <a:schemeClr val="bg2">
                    <a:lumMod val="50000"/>
                  </a:schemeClr>
                </a:solidFill>
                <a:latin typeface="Abadi"/>
              </a:rPr>
              <a:t>webscraping</a:t>
            </a:r>
            <a:r>
              <a:rPr lang="en-US" sz="7600" dirty="0">
                <a:solidFill>
                  <a:schemeClr val="bg2">
                    <a:lumMod val="50000"/>
                  </a:schemeClr>
                </a:solidFill>
                <a:latin typeface="Abadi"/>
              </a:rPr>
              <a:t> techniques to pull data from SpaceX’s own publicly available data and from online articles.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37094"/>
            <a:ext cx="10515600" cy="4839869"/>
          </a:xfrm>
          <a:prstGeom prst="rect">
            <a:avLst/>
          </a:prstGeom>
        </p:spPr>
        <p:txBody>
          <a:bodyPr/>
          <a:lstStyle/>
          <a:p>
            <a:pPr marL="0" indent="0">
              <a:buNone/>
            </a:pPr>
            <a:r>
              <a:rPr lang="en-US" dirty="0"/>
              <a:t>During the data collection phase, public data was pulled both directly from SpaceX and from web articles cataloging their previous launch history.  Using both an official SpaceX API, as well as basic web scraping techniques, the raw data was gathered into two starting </a:t>
            </a:r>
            <a:r>
              <a:rPr lang="en-US" dirty="0" err="1"/>
              <a:t>dataframes</a:t>
            </a:r>
            <a:r>
              <a:rPr lang="en-US" dirty="0"/>
              <a:t>, before being processed and refined for use in predictive models.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a .get() request, the SpaceX API was called to retrieve data from the SpaceX online database in JSON format.  It was then normalized and converted into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000" dirty="0">
                <a:solidFill>
                  <a:schemeClr val="accent3">
                    <a:lumMod val="25000"/>
                  </a:schemeClr>
                </a:solidFill>
                <a:latin typeface="Abadi" panose="020B0604020104020204" pitchFamily="34" charset="0"/>
              </a:rPr>
              <a:t>API = </a:t>
            </a:r>
            <a:r>
              <a:rPr lang="en-US" sz="1400" dirty="0">
                <a:solidFill>
                  <a:schemeClr val="accent3">
                    <a:lumMod val="25000"/>
                  </a:schemeClr>
                </a:solidFill>
                <a:latin typeface="Abadi" panose="020B0604020104020204" pitchFamily="34" charset="0"/>
              </a:rPr>
              <a:t>“https://api.spacexdata.com/v4/launches/past”</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000" dirty="0">
                <a:solidFill>
                  <a:schemeClr val="accent3">
                    <a:lumMod val="25000"/>
                  </a:schemeClr>
                </a:solidFill>
                <a:latin typeface="Abadi" panose="020B0604020104020204" pitchFamily="34" charset="0"/>
              </a:rPr>
              <a:t>https://github.com/cbcable/Capstone-Project/blob/e0b9cd2fce0e67726b59ea319e1d7796970ead66/Part%201%20Data%20Collection%20API%20Lab.ipynb</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37466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Using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data was scraped from the Wikipedia page covering the Falcon 9 and Falcon Heavy launches in tabular format.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https://github.com/cbcable/Capstone-Project/blob/6afe218e19f8fc4fe62dde2ad6eb893e8d9ce435/Part%202_%20Data%20Webscraping.ipynb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11977</TotalTime>
  <Words>2650</Words>
  <Application>Microsoft Office PowerPoint</Application>
  <PresentationFormat>Widescreen</PresentationFormat>
  <Paragraphs>264</Paragraphs>
  <Slides>50</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50</vt:i4>
      </vt:variant>
    </vt:vector>
  </HeadingPairs>
  <TitlesOfParts>
    <vt:vector size="57"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Cable, Christopher</cp:lastModifiedBy>
  <cp:revision>231</cp:revision>
  <dcterms:created xsi:type="dcterms:W3CDTF">2021-04-29T18:58:34Z</dcterms:created>
  <dcterms:modified xsi:type="dcterms:W3CDTF">2023-04-24T17:32:04Z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